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1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34EB075-328C-4031-B20E-B8EA3EC369F3}" type="datetimeFigureOut">
              <a:rPr lang="en-US" smtClean="0"/>
              <a:t>10/17/2012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4EB075-328C-4031-B20E-B8EA3EC369F3}" type="datetimeFigureOut">
              <a:rPr lang="en-US" smtClean="0"/>
              <a:t>10/17/2012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4EB075-328C-4031-B20E-B8EA3EC369F3}" type="datetimeFigureOut">
              <a:rPr lang="en-US" smtClean="0"/>
              <a:t>10/17/2012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4EB075-328C-4031-B20E-B8EA3EC369F3}" type="datetimeFigureOut">
              <a:rPr lang="en-US" smtClean="0"/>
              <a:t>10/17/2012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4EB075-328C-4031-B20E-B8EA3EC369F3}" type="datetimeFigureOut">
              <a:rPr lang="en-US" smtClean="0"/>
              <a:t>10/17/2012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34EB075-328C-4031-B20E-B8EA3EC369F3}" type="datetimeFigureOut">
              <a:rPr lang="en-US" smtClean="0"/>
              <a:t>10/17/2012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34EB075-328C-4031-B20E-B8EA3EC369F3}" type="datetimeFigureOut">
              <a:rPr lang="en-US" smtClean="0"/>
              <a:t>10/17/2012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4EB075-328C-4031-B20E-B8EA3EC369F3}" type="datetimeFigureOut">
              <a:rPr lang="en-US" smtClean="0"/>
              <a:t>10/17/2012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4EB075-328C-4031-B20E-B8EA3EC369F3}" type="datetimeFigureOut">
              <a:rPr lang="en-US" smtClean="0"/>
              <a:t>10/17/2012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BEE866-A5CA-4E76-9C5A-3E6FEAD5014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4EB075-328C-4031-B20E-B8EA3EC369F3}" type="datetimeFigureOut">
              <a:rPr lang="en-US" smtClean="0"/>
              <a:t>10/17/2012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BEE866-A5CA-4E76-9C5A-3E6FEAD50140}"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34EB075-328C-4031-B20E-B8EA3EC369F3}" type="datetimeFigureOut">
              <a:rPr lang="en-US" smtClean="0"/>
              <a:t>10/17/2012</a:t>
            </a:fld>
            <a:endParaRPr lang="en-US"/>
          </a:p>
        </p:txBody>
      </p:sp>
      <p:sp>
        <p:nvSpPr>
          <p:cNvPr id="9" name="Slide Number Placeholder 8"/>
          <p:cNvSpPr>
            <a:spLocks noGrp="1"/>
          </p:cNvSpPr>
          <p:nvPr>
            <p:ph type="sldNum" sz="quarter" idx="11"/>
          </p:nvPr>
        </p:nvSpPr>
        <p:spPr/>
        <p:txBody>
          <a:bodyPr/>
          <a:lstStyle/>
          <a:p>
            <a:fld id="{CABEE866-A5CA-4E76-9C5A-3E6FEAD5014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CABEE866-A5CA-4E76-9C5A-3E6FEAD50140}"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34EB075-328C-4031-B20E-B8EA3EC369F3}" type="datetimeFigureOut">
              <a:rPr lang="en-US" smtClean="0"/>
              <a:t>10/17/2012</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457200"/>
            <a:ext cx="8610600" cy="707886"/>
          </a:xfrm>
          <a:prstGeom prst="rect">
            <a:avLst/>
          </a:prstGeom>
        </p:spPr>
        <p:txBody>
          <a:bodyPr wrap="square">
            <a:spAutoFit/>
          </a:bodyPr>
          <a:lstStyle/>
          <a:p>
            <a:r>
              <a:rPr lang="en-US" sz="2000" dirty="0"/>
              <a:t>“I never learn anything talking. I only learn things when </a:t>
            </a:r>
            <a:r>
              <a:rPr lang="en-US" sz="2000" dirty="0" smtClean="0"/>
              <a:t>I ask </a:t>
            </a:r>
            <a:r>
              <a:rPr lang="en-US" sz="2000" dirty="0"/>
              <a:t>questions.”</a:t>
            </a:r>
          </a:p>
          <a:p>
            <a:r>
              <a:rPr lang="en-US" sz="2000" dirty="0"/>
              <a:t>Lou Holtz</a:t>
            </a:r>
          </a:p>
        </p:txBody>
      </p:sp>
      <p:sp>
        <p:nvSpPr>
          <p:cNvPr id="6" name="Rectangle 5"/>
          <p:cNvSpPr/>
          <p:nvPr/>
        </p:nvSpPr>
        <p:spPr>
          <a:xfrm>
            <a:off x="304800" y="1474182"/>
            <a:ext cx="7848600" cy="1015663"/>
          </a:xfrm>
          <a:prstGeom prst="rect">
            <a:avLst/>
          </a:prstGeom>
        </p:spPr>
        <p:txBody>
          <a:bodyPr wrap="square">
            <a:spAutoFit/>
          </a:bodyPr>
          <a:lstStyle/>
          <a:p>
            <a:r>
              <a:rPr lang="en-US" sz="2000" dirty="0"/>
              <a:t>“If the person you are talking to doesn’t appear to </a:t>
            </a:r>
            <a:r>
              <a:rPr lang="en-US" sz="2000" dirty="0" smtClean="0"/>
              <a:t>be listening</a:t>
            </a:r>
            <a:r>
              <a:rPr lang="en-US" sz="2000" dirty="0"/>
              <a:t>, be patient. It </a:t>
            </a:r>
            <a:r>
              <a:rPr lang="en-US" sz="2000" dirty="0" smtClean="0"/>
              <a:t>may simply </a:t>
            </a:r>
            <a:r>
              <a:rPr lang="en-US" sz="2000" dirty="0"/>
              <a:t>be that he has a </a:t>
            </a:r>
            <a:r>
              <a:rPr lang="en-US" sz="2000" dirty="0" smtClean="0"/>
              <a:t>small piece </a:t>
            </a:r>
            <a:r>
              <a:rPr lang="en-US" sz="2000" dirty="0"/>
              <a:t>of fluff in his ear.”</a:t>
            </a:r>
          </a:p>
          <a:p>
            <a:r>
              <a:rPr lang="en-US" sz="2000" dirty="0" err="1"/>
              <a:t>Pooh’s</a:t>
            </a:r>
            <a:r>
              <a:rPr lang="en-US" sz="2000" dirty="0"/>
              <a:t> Little Instruction Book, inspired by A.A. Milne</a:t>
            </a:r>
          </a:p>
        </p:txBody>
      </p:sp>
      <p:sp>
        <p:nvSpPr>
          <p:cNvPr id="7" name="Rectangle 6"/>
          <p:cNvSpPr/>
          <p:nvPr/>
        </p:nvSpPr>
        <p:spPr>
          <a:xfrm>
            <a:off x="327891" y="2590800"/>
            <a:ext cx="8382000" cy="3477875"/>
          </a:xfrm>
          <a:prstGeom prst="rect">
            <a:avLst/>
          </a:prstGeom>
        </p:spPr>
        <p:txBody>
          <a:bodyPr wrap="square">
            <a:spAutoFit/>
          </a:bodyPr>
          <a:lstStyle/>
          <a:p>
            <a:r>
              <a:rPr lang="en-US" sz="2000" dirty="0"/>
              <a:t>We thought that we had the answers, it was </a:t>
            </a:r>
            <a:r>
              <a:rPr lang="en-US" sz="2000" dirty="0" smtClean="0"/>
              <a:t>the questions </a:t>
            </a:r>
            <a:r>
              <a:rPr lang="en-US" sz="2000" dirty="0"/>
              <a:t>we had wrong.</a:t>
            </a:r>
          </a:p>
          <a:p>
            <a:r>
              <a:rPr lang="en-US" sz="2000" dirty="0" smtClean="0"/>
              <a:t>Bono</a:t>
            </a:r>
          </a:p>
          <a:p>
            <a:endParaRPr lang="en-US" sz="2000" dirty="0"/>
          </a:p>
          <a:p>
            <a:r>
              <a:rPr lang="en-US" sz="2000" dirty="0" smtClean="0"/>
              <a:t>Hypothetical </a:t>
            </a:r>
            <a:r>
              <a:rPr lang="en-US" sz="2000" dirty="0"/>
              <a:t>questions get hypothetical answers.</a:t>
            </a:r>
          </a:p>
          <a:p>
            <a:r>
              <a:rPr lang="en-US" sz="2000" dirty="0"/>
              <a:t>Joan </a:t>
            </a:r>
            <a:r>
              <a:rPr lang="en-US" sz="2000" dirty="0" smtClean="0"/>
              <a:t>Baez</a:t>
            </a:r>
          </a:p>
          <a:p>
            <a:endParaRPr lang="en-US" sz="2000" dirty="0"/>
          </a:p>
          <a:p>
            <a:r>
              <a:rPr lang="en-US" sz="2000" dirty="0" smtClean="0"/>
              <a:t>Asking </a:t>
            </a:r>
            <a:r>
              <a:rPr lang="en-US" sz="2000" dirty="0"/>
              <a:t>the right questions takes as much skill </a:t>
            </a:r>
            <a:r>
              <a:rPr lang="en-US" sz="2000" dirty="0" smtClean="0"/>
              <a:t>as giving </a:t>
            </a:r>
            <a:r>
              <a:rPr lang="en-US" sz="2000" dirty="0"/>
              <a:t>the right answers.</a:t>
            </a:r>
          </a:p>
          <a:p>
            <a:r>
              <a:rPr lang="en-US" sz="2000" dirty="0"/>
              <a:t>Robert </a:t>
            </a:r>
            <a:r>
              <a:rPr lang="en-US" sz="2000" dirty="0" smtClean="0"/>
              <a:t>Half</a:t>
            </a:r>
          </a:p>
          <a:p>
            <a:endParaRPr lang="en-US" sz="2000" dirty="0"/>
          </a:p>
          <a:p>
            <a:r>
              <a:rPr lang="en-US" sz="2000" dirty="0" smtClean="0"/>
              <a:t>One </a:t>
            </a:r>
            <a:r>
              <a:rPr lang="en-US" sz="2000" dirty="0"/>
              <a:t>mind can think only of its own questions; </a:t>
            </a:r>
            <a:r>
              <a:rPr lang="en-US" sz="2000" dirty="0" smtClean="0"/>
              <a:t>it rarely </a:t>
            </a:r>
            <a:r>
              <a:rPr lang="en-US" sz="2000" dirty="0"/>
              <a:t>surprises itself.</a:t>
            </a:r>
          </a:p>
          <a:p>
            <a:r>
              <a:rPr lang="en-US" sz="2000" dirty="0"/>
              <a:t>Orson Scott Card</a:t>
            </a:r>
          </a:p>
        </p:txBody>
      </p:sp>
    </p:spTree>
    <p:extLst>
      <p:ext uri="{BB962C8B-B14F-4D97-AF65-F5344CB8AC3E}">
        <p14:creationId xmlns:p14="http://schemas.microsoft.com/office/powerpoint/2010/main" val="261472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Reflective Questions</a:t>
            </a:r>
            <a:endParaRPr lang="en-US" dirty="0"/>
          </a:p>
        </p:txBody>
      </p:sp>
      <p:sp>
        <p:nvSpPr>
          <p:cNvPr id="3" name="Content Placeholder 2"/>
          <p:cNvSpPr>
            <a:spLocks noGrp="1"/>
          </p:cNvSpPr>
          <p:nvPr>
            <p:ph idx="1"/>
          </p:nvPr>
        </p:nvSpPr>
        <p:spPr/>
        <p:txBody>
          <a:bodyPr>
            <a:normAutofit/>
          </a:bodyPr>
          <a:lstStyle/>
          <a:p>
            <a:r>
              <a:rPr lang="en-US" sz="3200" dirty="0"/>
              <a:t>Sentence Prompts</a:t>
            </a:r>
          </a:p>
          <a:p>
            <a:r>
              <a:rPr lang="en-US" sz="3200" dirty="0" smtClean="0"/>
              <a:t>“</a:t>
            </a:r>
            <a:r>
              <a:rPr lang="en-US" sz="3200" dirty="0"/>
              <a:t>So you’re thinking that…</a:t>
            </a:r>
          </a:p>
          <a:p>
            <a:r>
              <a:rPr lang="en-US" sz="3200" dirty="0" smtClean="0"/>
              <a:t>“</a:t>
            </a:r>
            <a:r>
              <a:rPr lang="en-US" sz="3200" dirty="0"/>
              <a:t>Sounds like you’re concerned that…”</a:t>
            </a:r>
          </a:p>
          <a:p>
            <a:r>
              <a:rPr lang="en-US" sz="3200" dirty="0" smtClean="0"/>
              <a:t>“</a:t>
            </a:r>
            <a:r>
              <a:rPr lang="en-US" sz="3200" dirty="0"/>
              <a:t>You feel…because…”</a:t>
            </a:r>
          </a:p>
          <a:p>
            <a:r>
              <a:rPr lang="en-US" sz="3200" dirty="0" smtClean="0"/>
              <a:t>“</a:t>
            </a:r>
            <a:r>
              <a:rPr lang="en-US" sz="3200" dirty="0"/>
              <a:t>I’m hearing that…”</a:t>
            </a:r>
          </a:p>
          <a:p>
            <a:r>
              <a:rPr lang="en-US" sz="3200" dirty="0" smtClean="0"/>
              <a:t>“</a:t>
            </a:r>
            <a:r>
              <a:rPr lang="en-US" sz="3200" dirty="0"/>
              <a:t>Let me see if I understand what you are saying…”</a:t>
            </a:r>
          </a:p>
        </p:txBody>
      </p:sp>
    </p:spTree>
    <p:extLst>
      <p:ext uri="{BB962C8B-B14F-4D97-AF65-F5344CB8AC3E}">
        <p14:creationId xmlns:p14="http://schemas.microsoft.com/office/powerpoint/2010/main" val="1777434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Open-ended Questions</a:t>
            </a:r>
            <a:br>
              <a:rPr lang="en-US" dirty="0" smtClean="0"/>
            </a:br>
            <a:endParaRPr lang="en-US" dirty="0"/>
          </a:p>
        </p:txBody>
      </p:sp>
      <p:sp>
        <p:nvSpPr>
          <p:cNvPr id="3" name="Content Placeholder 2"/>
          <p:cNvSpPr>
            <a:spLocks noGrp="1"/>
          </p:cNvSpPr>
          <p:nvPr>
            <p:ph idx="1"/>
          </p:nvPr>
        </p:nvSpPr>
        <p:spPr/>
        <p:txBody>
          <a:bodyPr>
            <a:normAutofit/>
          </a:bodyPr>
          <a:lstStyle/>
          <a:p>
            <a:r>
              <a:rPr lang="en-US" sz="3200" dirty="0" smtClean="0"/>
              <a:t>Allows </a:t>
            </a:r>
            <a:r>
              <a:rPr lang="en-US" sz="3200" dirty="0"/>
              <a:t>other person to express what is on </a:t>
            </a:r>
            <a:r>
              <a:rPr lang="en-US" sz="3200" dirty="0" smtClean="0"/>
              <a:t>his/her mind</a:t>
            </a:r>
            <a:r>
              <a:rPr lang="en-US" sz="3200" dirty="0"/>
              <a:t>, to tell you what he/she considers to </a:t>
            </a:r>
            <a:r>
              <a:rPr lang="en-US" sz="3200" dirty="0" smtClean="0"/>
              <a:t>be important</a:t>
            </a:r>
          </a:p>
          <a:p>
            <a:endParaRPr lang="en-US" sz="3200" dirty="0"/>
          </a:p>
          <a:p>
            <a:r>
              <a:rPr lang="en-US" sz="3200" dirty="0" smtClean="0"/>
              <a:t>Gives </a:t>
            </a:r>
            <a:r>
              <a:rPr lang="en-US" sz="3200" dirty="0"/>
              <a:t>maximum latitude to speak freely</a:t>
            </a:r>
          </a:p>
        </p:txBody>
      </p:sp>
    </p:spTree>
    <p:extLst>
      <p:ext uri="{BB962C8B-B14F-4D97-AF65-F5344CB8AC3E}">
        <p14:creationId xmlns:p14="http://schemas.microsoft.com/office/powerpoint/2010/main" val="1207795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Closed-ended Questions</a:t>
            </a:r>
            <a:br>
              <a:rPr lang="en-US" dirty="0" smtClean="0"/>
            </a:br>
            <a:endParaRPr lang="en-US" dirty="0"/>
          </a:p>
        </p:txBody>
      </p:sp>
      <p:sp>
        <p:nvSpPr>
          <p:cNvPr id="3" name="Content Placeholder 2"/>
          <p:cNvSpPr>
            <a:spLocks noGrp="1"/>
          </p:cNvSpPr>
          <p:nvPr>
            <p:ph idx="1"/>
          </p:nvPr>
        </p:nvSpPr>
        <p:spPr/>
        <p:txBody>
          <a:bodyPr>
            <a:normAutofit/>
          </a:bodyPr>
          <a:lstStyle/>
          <a:p>
            <a:r>
              <a:rPr lang="en-US" sz="3600" dirty="0" smtClean="0"/>
              <a:t>Limit </a:t>
            </a:r>
            <a:r>
              <a:rPr lang="en-US" sz="3600" dirty="0"/>
              <a:t>the length of the response to a few </a:t>
            </a:r>
            <a:r>
              <a:rPr lang="en-US" sz="3600" dirty="0" smtClean="0"/>
              <a:t>words</a:t>
            </a:r>
          </a:p>
          <a:p>
            <a:endParaRPr lang="en-US" sz="3600" dirty="0"/>
          </a:p>
          <a:p>
            <a:r>
              <a:rPr lang="en-US" sz="3600" dirty="0" smtClean="0"/>
              <a:t>Call </a:t>
            </a:r>
            <a:r>
              <a:rPr lang="en-US" sz="3600" dirty="0"/>
              <a:t>for a precise piece of </a:t>
            </a:r>
            <a:r>
              <a:rPr lang="en-US" sz="3600" dirty="0" smtClean="0"/>
              <a:t>information</a:t>
            </a:r>
          </a:p>
          <a:p>
            <a:pPr marL="0" indent="0">
              <a:buNone/>
            </a:pPr>
            <a:endParaRPr lang="en-US" sz="3600" dirty="0"/>
          </a:p>
          <a:p>
            <a:r>
              <a:rPr lang="en-US" sz="3600" dirty="0" smtClean="0"/>
              <a:t>The </a:t>
            </a:r>
            <a:r>
              <a:rPr lang="en-US" sz="3600" dirty="0"/>
              <a:t>short response focuses directly on a </a:t>
            </a:r>
            <a:r>
              <a:rPr lang="en-US" sz="3600" dirty="0" smtClean="0"/>
              <a:t>specific point</a:t>
            </a:r>
            <a:r>
              <a:rPr lang="en-US" sz="3600" dirty="0"/>
              <a:t>.</a:t>
            </a:r>
          </a:p>
        </p:txBody>
      </p:sp>
    </p:spTree>
    <p:extLst>
      <p:ext uri="{BB962C8B-B14F-4D97-AF65-F5344CB8AC3E}">
        <p14:creationId xmlns:p14="http://schemas.microsoft.com/office/powerpoint/2010/main" val="404029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7467600" cy="4525963"/>
          </a:xfrm>
        </p:spPr>
        <p:txBody>
          <a:bodyPr>
            <a:noAutofit/>
          </a:bodyPr>
          <a:lstStyle/>
          <a:p>
            <a:r>
              <a:rPr lang="en-US" sz="3600" b="1" dirty="0"/>
              <a:t>Where can I sit that would make you feel </a:t>
            </a:r>
            <a:r>
              <a:rPr lang="en-US" sz="3600" b="1" dirty="0" smtClean="0"/>
              <a:t>most comfortable</a:t>
            </a:r>
            <a:r>
              <a:rPr lang="en-US" sz="3600" b="1" dirty="0"/>
              <a:t>?</a:t>
            </a:r>
          </a:p>
          <a:p>
            <a:r>
              <a:rPr lang="en-US" sz="3600" b="1" dirty="0" smtClean="0"/>
              <a:t>At </a:t>
            </a:r>
            <a:r>
              <a:rPr lang="en-US" sz="3600" b="1" dirty="0"/>
              <a:t>what point in your lesson did you feel the </a:t>
            </a:r>
            <a:r>
              <a:rPr lang="en-US" sz="3600" b="1" dirty="0" smtClean="0"/>
              <a:t>most successful</a:t>
            </a:r>
            <a:r>
              <a:rPr lang="en-US" sz="3600" b="1" dirty="0"/>
              <a:t>?</a:t>
            </a:r>
          </a:p>
          <a:p>
            <a:r>
              <a:rPr lang="en-US" sz="3600" b="1" dirty="0" smtClean="0"/>
              <a:t>What </a:t>
            </a:r>
            <a:r>
              <a:rPr lang="en-US" sz="3600" b="1" dirty="0"/>
              <a:t>strategies in your lesson would you like </a:t>
            </a:r>
            <a:r>
              <a:rPr lang="en-US" sz="3600" b="1" dirty="0" smtClean="0"/>
              <a:t>to improve?</a:t>
            </a:r>
            <a:endParaRPr lang="en-US" sz="3600" b="1" dirty="0"/>
          </a:p>
          <a:p>
            <a:r>
              <a:rPr lang="en-US" sz="3600" b="1" dirty="0" smtClean="0"/>
              <a:t>In </a:t>
            </a:r>
            <a:r>
              <a:rPr lang="en-US" sz="3600" b="1" dirty="0"/>
              <a:t>what areas do you want to be coached?</a:t>
            </a:r>
            <a:endParaRPr lang="en-US" sz="3600" dirty="0"/>
          </a:p>
        </p:txBody>
      </p:sp>
    </p:spTree>
    <p:extLst>
      <p:ext uri="{BB962C8B-B14F-4D97-AF65-F5344CB8AC3E}">
        <p14:creationId xmlns:p14="http://schemas.microsoft.com/office/powerpoint/2010/main" val="2242104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or Closed</a:t>
            </a:r>
            <a:endParaRPr lang="en-US" dirty="0"/>
          </a:p>
        </p:txBody>
      </p:sp>
      <p:sp>
        <p:nvSpPr>
          <p:cNvPr id="3" name="Content Placeholder 2"/>
          <p:cNvSpPr>
            <a:spLocks noGrp="1"/>
          </p:cNvSpPr>
          <p:nvPr>
            <p:ph idx="1"/>
          </p:nvPr>
        </p:nvSpPr>
        <p:spPr/>
        <p:txBody>
          <a:bodyPr>
            <a:normAutofit/>
          </a:bodyPr>
          <a:lstStyle/>
          <a:p>
            <a:r>
              <a:rPr lang="en-US" sz="3200" dirty="0"/>
              <a:t>At what point did you notice that most of </a:t>
            </a:r>
            <a:r>
              <a:rPr lang="en-US" sz="3200" dirty="0" smtClean="0"/>
              <a:t>your students </a:t>
            </a:r>
            <a:r>
              <a:rPr lang="en-US" sz="3200" dirty="0"/>
              <a:t>were with you?</a:t>
            </a:r>
          </a:p>
          <a:p>
            <a:r>
              <a:rPr lang="en-US" sz="3200" dirty="0" smtClean="0"/>
              <a:t> </a:t>
            </a:r>
            <a:r>
              <a:rPr lang="en-US" sz="3200" dirty="0"/>
              <a:t>How would you know if your lesson was successful?</a:t>
            </a:r>
          </a:p>
          <a:p>
            <a:r>
              <a:rPr lang="en-US" sz="3200" dirty="0" smtClean="0"/>
              <a:t>How </a:t>
            </a:r>
            <a:r>
              <a:rPr lang="en-US" sz="3200" dirty="0"/>
              <a:t>could I be the most help to you?</a:t>
            </a:r>
          </a:p>
          <a:p>
            <a:r>
              <a:rPr lang="en-US" sz="3200" dirty="0" smtClean="0"/>
              <a:t>Did </a:t>
            </a:r>
            <a:r>
              <a:rPr lang="en-US" sz="3200" dirty="0"/>
              <a:t>you know that you have excellent eye </a:t>
            </a:r>
            <a:r>
              <a:rPr lang="en-US" sz="3200" dirty="0" smtClean="0"/>
              <a:t>contact with </a:t>
            </a:r>
            <a:r>
              <a:rPr lang="en-US" sz="3200" dirty="0"/>
              <a:t>all students in the room?</a:t>
            </a:r>
          </a:p>
          <a:p>
            <a:r>
              <a:rPr lang="en-US" sz="3200" dirty="0" smtClean="0"/>
              <a:t>In </a:t>
            </a:r>
            <a:r>
              <a:rPr lang="en-US" sz="3200" dirty="0"/>
              <a:t>what areas do you want to be coached?</a:t>
            </a:r>
          </a:p>
        </p:txBody>
      </p:sp>
    </p:spTree>
    <p:extLst>
      <p:ext uri="{BB962C8B-B14F-4D97-AF65-F5344CB8AC3E}">
        <p14:creationId xmlns:p14="http://schemas.microsoft.com/office/powerpoint/2010/main" val="1327619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6700" dirty="0" smtClean="0"/>
              <a:t>Phrasing to avoid</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sz="3200" dirty="0" smtClean="0"/>
              <a:t>Direct </a:t>
            </a:r>
            <a:r>
              <a:rPr lang="en-US" sz="3200" dirty="0"/>
              <a:t>questions (especially “why”)</a:t>
            </a:r>
          </a:p>
          <a:p>
            <a:r>
              <a:rPr lang="en-US" sz="3200" dirty="0" smtClean="0"/>
              <a:t>Rhetorical </a:t>
            </a:r>
            <a:r>
              <a:rPr lang="en-US" sz="3200" dirty="0"/>
              <a:t>questions</a:t>
            </a:r>
          </a:p>
          <a:p>
            <a:r>
              <a:rPr lang="en-US" sz="3200" dirty="0" smtClean="0"/>
              <a:t>Leading </a:t>
            </a:r>
            <a:r>
              <a:rPr lang="en-US" sz="3200" dirty="0"/>
              <a:t>question</a:t>
            </a:r>
          </a:p>
          <a:p>
            <a:r>
              <a:rPr lang="en-US" sz="3200" dirty="0" smtClean="0"/>
              <a:t>Veiled </a:t>
            </a:r>
            <a:r>
              <a:rPr lang="en-US" sz="3200" dirty="0"/>
              <a:t>assertions (“Don’t you think that…”)</a:t>
            </a:r>
          </a:p>
          <a:p>
            <a:r>
              <a:rPr lang="en-US" sz="3200" dirty="0" smtClean="0"/>
              <a:t>Any </a:t>
            </a:r>
            <a:r>
              <a:rPr lang="en-US" sz="3200" dirty="0"/>
              <a:t>question where you can put the word ‘stupid’ at </a:t>
            </a:r>
            <a:r>
              <a:rPr lang="en-US" sz="3200" dirty="0" smtClean="0"/>
              <a:t>the end</a:t>
            </a:r>
            <a:endParaRPr lang="en-US" sz="3200" dirty="0"/>
          </a:p>
        </p:txBody>
      </p:sp>
    </p:spTree>
    <p:extLst>
      <p:ext uri="{BB962C8B-B14F-4D97-AF65-F5344CB8AC3E}">
        <p14:creationId xmlns:p14="http://schemas.microsoft.com/office/powerpoint/2010/main" val="2799553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90800"/>
            <a:ext cx="8001000" cy="1143000"/>
          </a:xfrm>
        </p:spPr>
        <p:txBody>
          <a:bodyPr>
            <a:noAutofit/>
          </a:bodyPr>
          <a:lstStyle/>
          <a:p>
            <a:pPr algn="l"/>
            <a:r>
              <a:rPr lang="en-US" sz="3600" dirty="0" smtClean="0"/>
              <a:t>     You </a:t>
            </a:r>
            <a:r>
              <a:rPr lang="en-US" sz="3600" dirty="0"/>
              <a:t>can do and use the skills that you </a:t>
            </a:r>
            <a:r>
              <a:rPr lang="en-US" sz="3600" dirty="0" smtClean="0"/>
              <a:t>have. The </a:t>
            </a:r>
            <a:r>
              <a:rPr lang="en-US" sz="3600" dirty="0"/>
              <a:t>schools need you. The teachers </a:t>
            </a:r>
            <a:r>
              <a:rPr lang="en-US" sz="3600" dirty="0" smtClean="0"/>
              <a:t>need you</a:t>
            </a:r>
            <a:r>
              <a:rPr lang="en-US" sz="3600" dirty="0"/>
              <a:t>. Students and parents need you. </a:t>
            </a:r>
            <a:r>
              <a:rPr lang="en-US" sz="3600" dirty="0" smtClean="0"/>
              <a:t>   They need </a:t>
            </a:r>
            <a:r>
              <a:rPr lang="en-US" sz="3600" dirty="0"/>
              <a:t>your actual person: your </a:t>
            </a:r>
            <a:r>
              <a:rPr lang="en-US" sz="3600" dirty="0" smtClean="0"/>
              <a:t>physical personhood </a:t>
            </a:r>
            <a:r>
              <a:rPr lang="en-US" sz="3600" dirty="0"/>
              <a:t>and your open minds and </a:t>
            </a:r>
            <a:r>
              <a:rPr lang="en-US" sz="3600" dirty="0" smtClean="0"/>
              <a:t>open ears </a:t>
            </a:r>
            <a:r>
              <a:rPr lang="en-US" sz="3600" dirty="0"/>
              <a:t>and boundless compassion, sitting </a:t>
            </a:r>
            <a:r>
              <a:rPr lang="en-US" sz="3600" dirty="0" smtClean="0"/>
              <a:t>next to </a:t>
            </a:r>
            <a:r>
              <a:rPr lang="en-US" sz="3600" dirty="0"/>
              <a:t>them, listening and nodding and </a:t>
            </a:r>
            <a:r>
              <a:rPr lang="en-US" sz="3600" dirty="0" smtClean="0"/>
              <a:t>asking questions </a:t>
            </a:r>
            <a:r>
              <a:rPr lang="en-US" sz="3600" dirty="0"/>
              <a:t>for hours at a time</a:t>
            </a:r>
            <a:r>
              <a:rPr lang="en-US" sz="3600" dirty="0" smtClean="0"/>
              <a:t>. </a:t>
            </a:r>
            <a:r>
              <a:rPr lang="en-US" sz="3200" dirty="0"/>
              <a:t/>
            </a:r>
            <a:br>
              <a:rPr lang="en-US" sz="3200" dirty="0"/>
            </a:br>
            <a:r>
              <a:rPr lang="en-US" sz="3200" dirty="0" smtClean="0"/>
              <a:t>-Dave </a:t>
            </a:r>
            <a:r>
              <a:rPr lang="en-US" sz="3200" dirty="0"/>
              <a:t>Eggers</a:t>
            </a:r>
          </a:p>
        </p:txBody>
      </p:sp>
    </p:spTree>
    <p:extLst>
      <p:ext uri="{BB962C8B-B14F-4D97-AF65-F5344CB8AC3E}">
        <p14:creationId xmlns:p14="http://schemas.microsoft.com/office/powerpoint/2010/main" val="3445809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The Art of Questioning:</a:t>
            </a:r>
            <a:endParaRPr lang="en-US" sz="6000" dirty="0"/>
          </a:p>
        </p:txBody>
      </p:sp>
      <p:sp>
        <p:nvSpPr>
          <p:cNvPr id="3" name="Content Placeholder 2"/>
          <p:cNvSpPr>
            <a:spLocks noGrp="1"/>
          </p:cNvSpPr>
          <p:nvPr>
            <p:ph idx="1"/>
          </p:nvPr>
        </p:nvSpPr>
        <p:spPr>
          <a:xfrm>
            <a:off x="457200" y="2209800"/>
            <a:ext cx="7772400" cy="4525963"/>
          </a:xfrm>
        </p:spPr>
        <p:txBody>
          <a:bodyPr>
            <a:normAutofit/>
          </a:bodyPr>
          <a:lstStyle/>
          <a:p>
            <a:pPr marL="0" indent="0" algn="ctr">
              <a:buNone/>
            </a:pPr>
            <a:r>
              <a:rPr lang="en-US" sz="7200" dirty="0" smtClean="0"/>
              <a:t>Cultivating Effective </a:t>
            </a:r>
            <a:r>
              <a:rPr lang="en-US" sz="7200" dirty="0"/>
              <a:t>C</a:t>
            </a:r>
            <a:r>
              <a:rPr lang="en-US" sz="7200" dirty="0" smtClean="0"/>
              <a:t>oaching </a:t>
            </a:r>
            <a:r>
              <a:rPr lang="en-US" sz="7200" dirty="0"/>
              <a:t>C</a:t>
            </a:r>
            <a:r>
              <a:rPr lang="en-US" sz="7200" dirty="0" smtClean="0"/>
              <a:t>onversations</a:t>
            </a:r>
            <a:endParaRPr lang="en-US" sz="7200" dirty="0"/>
          </a:p>
        </p:txBody>
      </p:sp>
    </p:spTree>
    <p:extLst>
      <p:ext uri="{BB962C8B-B14F-4D97-AF65-F5344CB8AC3E}">
        <p14:creationId xmlns:p14="http://schemas.microsoft.com/office/powerpoint/2010/main" val="583716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2200"/>
            <a:ext cx="8229600" cy="1143000"/>
          </a:xfrm>
        </p:spPr>
        <p:txBody>
          <a:bodyPr>
            <a:noAutofit/>
          </a:bodyPr>
          <a:lstStyle/>
          <a:p>
            <a:r>
              <a:rPr lang="en-US" sz="5400" dirty="0"/>
              <a:t>The Critical </a:t>
            </a:r>
            <a:r>
              <a:rPr lang="en-US" sz="5400" dirty="0" smtClean="0"/>
              <a:t>Choice</a:t>
            </a:r>
            <a:br>
              <a:rPr lang="en-US" sz="5400" dirty="0" smtClean="0"/>
            </a:br>
            <a:r>
              <a:rPr lang="en-US" sz="5400" dirty="0"/>
              <a:t/>
            </a:r>
            <a:br>
              <a:rPr lang="en-US" sz="5400" dirty="0"/>
            </a:br>
            <a:r>
              <a:rPr lang="en-US" sz="2800" dirty="0"/>
              <a:t>To focus on the </a:t>
            </a:r>
            <a:r>
              <a:rPr lang="en-US" sz="2800" b="1" dirty="0"/>
              <a:t>other person</a:t>
            </a:r>
            <a:r>
              <a:rPr lang="en-US" sz="2800" dirty="0"/>
              <a:t>, attending carefully to</a:t>
            </a:r>
            <a:br>
              <a:rPr lang="en-US" sz="2800" dirty="0"/>
            </a:br>
            <a:r>
              <a:rPr lang="en-US" sz="2800" dirty="0"/>
              <a:t>what he or she says, means, wants to say, thinks and</a:t>
            </a:r>
            <a:br>
              <a:rPr lang="en-US" sz="2800" dirty="0"/>
            </a:br>
            <a:r>
              <a:rPr lang="en-US" sz="2800" dirty="0"/>
              <a:t>feels</a:t>
            </a:r>
            <a:br>
              <a:rPr lang="en-US" sz="2800" dirty="0"/>
            </a:br>
            <a:r>
              <a:rPr lang="en-US" sz="2800" dirty="0"/>
              <a:t>Or</a:t>
            </a:r>
            <a:br>
              <a:rPr lang="en-US" sz="2800" dirty="0"/>
            </a:br>
            <a:r>
              <a:rPr lang="en-US" sz="2800" dirty="0"/>
              <a:t>To focus on </a:t>
            </a:r>
            <a:r>
              <a:rPr lang="en-US" sz="2800" b="1" dirty="0"/>
              <a:t>your message </a:t>
            </a:r>
            <a:r>
              <a:rPr lang="en-US" sz="2800" dirty="0"/>
              <a:t>by countering what the</a:t>
            </a:r>
            <a:br>
              <a:rPr lang="en-US" sz="2800" dirty="0"/>
            </a:br>
            <a:r>
              <a:rPr lang="en-US" sz="2800" dirty="0"/>
              <a:t>other person says or reasserting what you have to say</a:t>
            </a:r>
          </a:p>
        </p:txBody>
      </p:sp>
    </p:spTree>
    <p:extLst>
      <p:ext uri="{BB962C8B-B14F-4D97-AF65-F5344CB8AC3E}">
        <p14:creationId xmlns:p14="http://schemas.microsoft.com/office/powerpoint/2010/main" val="2211880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620000" cy="1143000"/>
          </a:xfrm>
        </p:spPr>
        <p:txBody>
          <a:bodyPr>
            <a:normAutofit fontScale="90000"/>
          </a:bodyPr>
          <a:lstStyle/>
          <a:p>
            <a:r>
              <a:rPr lang="en-US" sz="6000" dirty="0" smtClean="0"/>
              <a:t>Research has shown that…</a:t>
            </a:r>
            <a:r>
              <a:rPr lang="en-US" dirty="0" smtClean="0"/>
              <a:t/>
            </a:r>
            <a:br>
              <a:rPr lang="en-US" dirty="0" smtClean="0"/>
            </a:br>
            <a:endParaRPr lang="en-US" dirty="0"/>
          </a:p>
        </p:txBody>
      </p:sp>
      <p:sp>
        <p:nvSpPr>
          <p:cNvPr id="3" name="Content Placeholder 2"/>
          <p:cNvSpPr>
            <a:spLocks noGrp="1"/>
          </p:cNvSpPr>
          <p:nvPr>
            <p:ph idx="1"/>
          </p:nvPr>
        </p:nvSpPr>
        <p:spPr>
          <a:xfrm>
            <a:off x="457200" y="1752600"/>
            <a:ext cx="7620000" cy="4800600"/>
          </a:xfrm>
        </p:spPr>
        <p:txBody>
          <a:bodyPr>
            <a:normAutofit/>
          </a:bodyPr>
          <a:lstStyle/>
          <a:p>
            <a:r>
              <a:rPr lang="en-US" sz="3600" dirty="0" smtClean="0"/>
              <a:t>when </a:t>
            </a:r>
            <a:r>
              <a:rPr lang="en-US" sz="3600" dirty="0"/>
              <a:t>you ask questions with clarity, others </a:t>
            </a:r>
            <a:r>
              <a:rPr lang="en-US" sz="3600" dirty="0" smtClean="0"/>
              <a:t>respond more </a:t>
            </a:r>
            <a:r>
              <a:rPr lang="en-US" sz="3600" dirty="0"/>
              <a:t>appropriately.</a:t>
            </a:r>
          </a:p>
          <a:p>
            <a:r>
              <a:rPr lang="en-US" sz="3600" dirty="0" smtClean="0"/>
              <a:t>confirming </a:t>
            </a:r>
            <a:r>
              <a:rPr lang="en-US" sz="3600" dirty="0"/>
              <a:t>answers tends to prevent escalation </a:t>
            </a:r>
            <a:r>
              <a:rPr lang="en-US" sz="3600" dirty="0" smtClean="0"/>
              <a:t>of negative </a:t>
            </a:r>
            <a:r>
              <a:rPr lang="en-US" sz="3600" dirty="0"/>
              <a:t>behavior.</a:t>
            </a:r>
          </a:p>
          <a:p>
            <a:r>
              <a:rPr lang="en-US" sz="3600" dirty="0" smtClean="0"/>
              <a:t> </a:t>
            </a:r>
            <a:r>
              <a:rPr lang="en-US" sz="3600" dirty="0"/>
              <a:t>when questions stimulate a person to think, a </a:t>
            </a:r>
            <a:r>
              <a:rPr lang="en-US" sz="3600" dirty="0" smtClean="0"/>
              <a:t>deeper level </a:t>
            </a:r>
            <a:r>
              <a:rPr lang="en-US" sz="3600" dirty="0"/>
              <a:t>of understanding results.</a:t>
            </a:r>
          </a:p>
        </p:txBody>
      </p:sp>
    </p:spTree>
    <p:extLst>
      <p:ext uri="{BB962C8B-B14F-4D97-AF65-F5344CB8AC3E}">
        <p14:creationId xmlns:p14="http://schemas.microsoft.com/office/powerpoint/2010/main" val="2779087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400"/>
            <a:ext cx="7534564" cy="4525963"/>
          </a:xfrm>
        </p:spPr>
        <p:txBody>
          <a:bodyPr>
            <a:normAutofit/>
          </a:bodyPr>
          <a:lstStyle/>
          <a:p>
            <a:r>
              <a:rPr lang="en-US" sz="3200" dirty="0"/>
              <a:t>Deeper level of understanding allows you </a:t>
            </a:r>
            <a:r>
              <a:rPr lang="en-US" sz="3200" dirty="0" smtClean="0"/>
              <a:t>to communicate </a:t>
            </a:r>
            <a:r>
              <a:rPr lang="en-US" sz="3200" dirty="0"/>
              <a:t>from the same pool of data</a:t>
            </a:r>
            <a:r>
              <a:rPr lang="en-US" sz="3200" dirty="0" smtClean="0"/>
              <a:t>.</a:t>
            </a:r>
          </a:p>
          <a:p>
            <a:endParaRPr lang="en-US" sz="3200" dirty="0"/>
          </a:p>
          <a:p>
            <a:r>
              <a:rPr lang="en-US" sz="3200" dirty="0" smtClean="0"/>
              <a:t>Understanding </a:t>
            </a:r>
            <a:r>
              <a:rPr lang="en-US" sz="3200" dirty="0"/>
              <a:t>is not the same as agreeing</a:t>
            </a:r>
            <a:r>
              <a:rPr lang="en-US" sz="3200" dirty="0" smtClean="0"/>
              <a:t>.</a:t>
            </a:r>
          </a:p>
          <a:p>
            <a:endParaRPr lang="en-US" sz="3200" dirty="0"/>
          </a:p>
          <a:p>
            <a:r>
              <a:rPr lang="en-US" sz="3200" dirty="0" smtClean="0"/>
              <a:t>Being </a:t>
            </a:r>
            <a:r>
              <a:rPr lang="en-US" sz="3200" dirty="0"/>
              <a:t>understood is a deep human need.</a:t>
            </a:r>
          </a:p>
        </p:txBody>
      </p:sp>
    </p:spTree>
    <p:extLst>
      <p:ext uri="{BB962C8B-B14F-4D97-AF65-F5344CB8AC3E}">
        <p14:creationId xmlns:p14="http://schemas.microsoft.com/office/powerpoint/2010/main" val="3497366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Caution against…</a:t>
            </a:r>
            <a:br>
              <a:rPr lang="en-US" dirty="0"/>
            </a:br>
            <a:r>
              <a:rPr lang="en-US" dirty="0"/>
              <a:t>Susan Scott’s </a:t>
            </a:r>
            <a:r>
              <a:rPr lang="en-US" i="1" dirty="0"/>
              <a:t>Fierce Conversations</a:t>
            </a:r>
            <a:endParaRPr lang="en-US" dirty="0"/>
          </a:p>
        </p:txBody>
      </p:sp>
      <p:sp>
        <p:nvSpPr>
          <p:cNvPr id="3" name="Content Placeholder 2"/>
          <p:cNvSpPr>
            <a:spLocks noGrp="1"/>
          </p:cNvSpPr>
          <p:nvPr>
            <p:ph idx="1"/>
          </p:nvPr>
        </p:nvSpPr>
        <p:spPr>
          <a:xfrm>
            <a:off x="457200" y="1905000"/>
            <a:ext cx="7772400" cy="4525963"/>
          </a:xfrm>
        </p:spPr>
        <p:txBody>
          <a:bodyPr>
            <a:normAutofit/>
          </a:bodyPr>
          <a:lstStyle/>
          <a:p>
            <a:pPr marL="0" indent="0">
              <a:buNone/>
            </a:pPr>
            <a:r>
              <a:rPr lang="en-US" sz="3200" dirty="0"/>
              <a:t>Delivering unclear messages, </a:t>
            </a:r>
            <a:r>
              <a:rPr lang="en-US" sz="3200" dirty="0" smtClean="0"/>
              <a:t>unclear coaching</a:t>
            </a:r>
            <a:r>
              <a:rPr lang="en-US" sz="3200" dirty="0"/>
              <a:t>, and unclear instructions</a:t>
            </a:r>
          </a:p>
          <a:p>
            <a:r>
              <a:rPr lang="en-US" sz="3200" dirty="0" smtClean="0"/>
              <a:t>If </a:t>
            </a:r>
            <a:r>
              <a:rPr lang="en-US" sz="3200" dirty="0"/>
              <a:t>you have something to add, do it clearly </a:t>
            </a:r>
            <a:r>
              <a:rPr lang="en-US" sz="3200" dirty="0" smtClean="0"/>
              <a:t>and succinctly</a:t>
            </a:r>
            <a:r>
              <a:rPr lang="en-US" sz="3200" dirty="0"/>
              <a:t>.</a:t>
            </a:r>
          </a:p>
          <a:p>
            <a:r>
              <a:rPr lang="en-US" sz="3200" dirty="0" smtClean="0"/>
              <a:t>If </a:t>
            </a:r>
            <a:r>
              <a:rPr lang="en-US" sz="3200" dirty="0"/>
              <a:t>you have a request, make sure it is heard </a:t>
            </a:r>
            <a:r>
              <a:rPr lang="en-US" sz="3200" dirty="0" smtClean="0"/>
              <a:t>and understood</a:t>
            </a:r>
            <a:r>
              <a:rPr lang="en-US" sz="3200" dirty="0"/>
              <a:t>.</a:t>
            </a:r>
          </a:p>
        </p:txBody>
      </p:sp>
    </p:spTree>
    <p:extLst>
      <p:ext uri="{BB962C8B-B14F-4D97-AF65-F5344CB8AC3E}">
        <p14:creationId xmlns:p14="http://schemas.microsoft.com/office/powerpoint/2010/main" val="1584504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Caution against…</a:t>
            </a:r>
            <a:br>
              <a:rPr lang="en-US" dirty="0" smtClean="0"/>
            </a:br>
            <a:r>
              <a:rPr lang="en-US" dirty="0" smtClean="0"/>
              <a:t>Susan Scott’s </a:t>
            </a:r>
            <a:r>
              <a:rPr lang="en-US" i="1" dirty="0" smtClean="0"/>
              <a:t>Fierce Conversations</a:t>
            </a:r>
            <a:endParaRPr lang="en-US" dirty="0"/>
          </a:p>
        </p:txBody>
      </p:sp>
      <p:sp>
        <p:nvSpPr>
          <p:cNvPr id="3" name="Content Placeholder 2"/>
          <p:cNvSpPr>
            <a:spLocks noGrp="1"/>
          </p:cNvSpPr>
          <p:nvPr>
            <p:ph idx="1"/>
          </p:nvPr>
        </p:nvSpPr>
        <p:spPr>
          <a:xfrm>
            <a:off x="457200" y="1905000"/>
            <a:ext cx="7772400" cy="4525963"/>
          </a:xfrm>
        </p:spPr>
        <p:txBody>
          <a:bodyPr>
            <a:normAutofit/>
          </a:bodyPr>
          <a:lstStyle/>
          <a:p>
            <a:r>
              <a:rPr lang="en-US" sz="3200" dirty="0"/>
              <a:t>Doing most of the talking</a:t>
            </a:r>
          </a:p>
          <a:p>
            <a:r>
              <a:rPr lang="en-US" sz="3200" dirty="0" smtClean="0"/>
              <a:t>Really </a:t>
            </a:r>
            <a:r>
              <a:rPr lang="en-US" sz="3200" dirty="0"/>
              <a:t>ask.</a:t>
            </a:r>
          </a:p>
          <a:p>
            <a:r>
              <a:rPr lang="en-US" sz="3200" dirty="0" smtClean="0"/>
              <a:t>Really </a:t>
            </a:r>
            <a:r>
              <a:rPr lang="en-US" sz="3200" dirty="0"/>
              <a:t>listen.</a:t>
            </a:r>
          </a:p>
          <a:p>
            <a:r>
              <a:rPr lang="en-US" sz="3200" dirty="0" smtClean="0"/>
              <a:t>If </a:t>
            </a:r>
            <a:r>
              <a:rPr lang="en-US" sz="3200" dirty="0"/>
              <a:t>it gets quiet, take a deep breath and wait.</a:t>
            </a:r>
          </a:p>
          <a:p>
            <a:r>
              <a:rPr lang="en-US" sz="3200" dirty="0" smtClean="0"/>
              <a:t>As </a:t>
            </a:r>
            <a:r>
              <a:rPr lang="en-US" sz="3200" dirty="0"/>
              <a:t>long as you are talking, you’re not </a:t>
            </a:r>
            <a:r>
              <a:rPr lang="en-US" sz="3200" dirty="0" smtClean="0"/>
              <a:t>learning anything </a:t>
            </a:r>
            <a:r>
              <a:rPr lang="en-US" sz="3200" dirty="0"/>
              <a:t>you didn’t already know.</a:t>
            </a:r>
          </a:p>
        </p:txBody>
      </p:sp>
    </p:spTree>
    <p:extLst>
      <p:ext uri="{BB962C8B-B14F-4D97-AF65-F5344CB8AC3E}">
        <p14:creationId xmlns:p14="http://schemas.microsoft.com/office/powerpoint/2010/main" val="1367553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Caution against…</a:t>
            </a:r>
            <a:br>
              <a:rPr lang="en-US" dirty="0" smtClean="0"/>
            </a:br>
            <a:r>
              <a:rPr lang="en-US" dirty="0" smtClean="0"/>
              <a:t>Susan Scott’s </a:t>
            </a:r>
            <a:r>
              <a:rPr lang="en-US" i="1" dirty="0" smtClean="0"/>
              <a:t>Fierce Conversations</a:t>
            </a:r>
            <a:endParaRPr lang="en-US" dirty="0"/>
          </a:p>
        </p:txBody>
      </p:sp>
      <p:sp>
        <p:nvSpPr>
          <p:cNvPr id="3" name="Content Placeholder 2"/>
          <p:cNvSpPr>
            <a:spLocks noGrp="1"/>
          </p:cNvSpPr>
          <p:nvPr>
            <p:ph idx="1"/>
          </p:nvPr>
        </p:nvSpPr>
        <p:spPr>
          <a:xfrm>
            <a:off x="457200" y="2057400"/>
            <a:ext cx="7620000" cy="4525963"/>
          </a:xfrm>
        </p:spPr>
        <p:txBody>
          <a:bodyPr>
            <a:normAutofit/>
          </a:bodyPr>
          <a:lstStyle/>
          <a:p>
            <a:r>
              <a:rPr lang="en-US" sz="3200" dirty="0"/>
              <a:t>Allowing interruptions</a:t>
            </a:r>
          </a:p>
          <a:p>
            <a:r>
              <a:rPr lang="en-US" sz="3200" dirty="0" smtClean="0"/>
              <a:t>Turn </a:t>
            </a:r>
            <a:r>
              <a:rPr lang="en-US" sz="3200" dirty="0"/>
              <a:t>off your cell phone and your email alert.</a:t>
            </a:r>
          </a:p>
          <a:p>
            <a:r>
              <a:rPr lang="en-US" sz="3200" dirty="0" smtClean="0"/>
              <a:t>You </a:t>
            </a:r>
            <a:r>
              <a:rPr lang="en-US" sz="3200" dirty="0"/>
              <a:t>cannot ‘be here’, prepared to be </a:t>
            </a:r>
            <a:r>
              <a:rPr lang="en-US" sz="3200" dirty="0" smtClean="0"/>
              <a:t>nowhere else</a:t>
            </a:r>
            <a:r>
              <a:rPr lang="en-US" sz="3200" dirty="0"/>
              <a:t>, when you are interrupted by </a:t>
            </a:r>
            <a:r>
              <a:rPr lang="en-US" sz="3200" dirty="0" smtClean="0"/>
              <a:t>beeps, buzzes</a:t>
            </a:r>
            <a:r>
              <a:rPr lang="en-US" sz="3200" dirty="0"/>
              <a:t>, and bells.</a:t>
            </a:r>
          </a:p>
        </p:txBody>
      </p:sp>
    </p:spTree>
    <p:extLst>
      <p:ext uri="{BB962C8B-B14F-4D97-AF65-F5344CB8AC3E}">
        <p14:creationId xmlns:p14="http://schemas.microsoft.com/office/powerpoint/2010/main" val="3645790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p:spPr>
        <p:txBody>
          <a:bodyPr>
            <a:noAutofit/>
          </a:bodyPr>
          <a:lstStyle/>
          <a:p>
            <a:r>
              <a:rPr lang="en-US" sz="6000" dirty="0"/>
              <a:t>Scott’s Secret Rule</a:t>
            </a:r>
            <a:r>
              <a:rPr lang="en-US" sz="2800" dirty="0"/>
              <a:t/>
            </a:r>
            <a:br>
              <a:rPr lang="en-US" sz="2800" dirty="0"/>
            </a:br>
            <a:r>
              <a:rPr lang="en-US" sz="2800" dirty="0"/>
              <a:t>The practice of taking the conversation away from</a:t>
            </a:r>
            <a:br>
              <a:rPr lang="en-US" sz="2800" dirty="0"/>
            </a:br>
            <a:r>
              <a:rPr lang="en-US" sz="2800" dirty="0"/>
              <a:t>other people and making it about ourselves goes on</a:t>
            </a:r>
            <a:br>
              <a:rPr lang="en-US" sz="2800" dirty="0"/>
            </a:br>
            <a:r>
              <a:rPr lang="en-US" sz="2800" dirty="0"/>
              <a:t>all day, every day, and is a huge relationship killer and</a:t>
            </a:r>
            <a:br>
              <a:rPr lang="en-US" sz="2800" dirty="0"/>
            </a:br>
            <a:r>
              <a:rPr lang="en-US" sz="2800" dirty="0"/>
              <a:t>a waste of time. Nothing useful happens here. Even if</a:t>
            </a:r>
            <a:br>
              <a:rPr lang="en-US" sz="2800" dirty="0"/>
            </a:br>
            <a:r>
              <a:rPr lang="en-US" sz="2800" dirty="0"/>
              <a:t>your story is riveting, don’t tell it until your</a:t>
            </a:r>
            <a:br>
              <a:rPr lang="en-US" sz="2800" dirty="0"/>
            </a:br>
            <a:r>
              <a:rPr lang="en-US" sz="2800" dirty="0"/>
              <a:t>companion has answered the question, “What do you</a:t>
            </a:r>
            <a:br>
              <a:rPr lang="en-US" sz="2800" dirty="0"/>
            </a:br>
            <a:r>
              <a:rPr lang="en-US" sz="2800" dirty="0"/>
              <a:t>see as the next most potent step you need to take?” by</a:t>
            </a:r>
            <a:br>
              <a:rPr lang="en-US" sz="2800" dirty="0"/>
            </a:br>
            <a:r>
              <a:rPr lang="en-US" sz="2800" dirty="0"/>
              <a:t>which time you may conclude that the story you</a:t>
            </a:r>
            <a:br>
              <a:rPr lang="en-US" sz="2800" dirty="0"/>
            </a:br>
            <a:r>
              <a:rPr lang="en-US" sz="2800" dirty="0"/>
              <a:t>wanted to tell is not relevant.</a:t>
            </a:r>
          </a:p>
        </p:txBody>
      </p:sp>
    </p:spTree>
    <p:extLst>
      <p:ext uri="{BB962C8B-B14F-4D97-AF65-F5344CB8AC3E}">
        <p14:creationId xmlns:p14="http://schemas.microsoft.com/office/powerpoint/2010/main" val="29953929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33</TotalTime>
  <Words>637</Words>
  <Application>Microsoft Office PowerPoint</Application>
  <PresentationFormat>On-screen Show (4:3)</PresentationFormat>
  <Paragraphs>76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Adjacency</vt:lpstr>
      <vt:lpstr>PowerPoint Presentation</vt:lpstr>
      <vt:lpstr>The Art of Questioning:</vt:lpstr>
      <vt:lpstr>The Critical Choice  To focus on the other person, attending carefully to what he or she says, means, wants to say, thinks and feels Or To focus on your message by countering what the other person says or reasserting what you have to say</vt:lpstr>
      <vt:lpstr>Research has shown that… </vt:lpstr>
      <vt:lpstr>PowerPoint Presentation</vt:lpstr>
      <vt:lpstr>Caution against… Susan Scott’s Fierce Conversations</vt:lpstr>
      <vt:lpstr>Caution against… Susan Scott’s Fierce Conversations</vt:lpstr>
      <vt:lpstr>Caution against… Susan Scott’s Fierce Conversations</vt:lpstr>
      <vt:lpstr>Scott’s Secret Rule The practice of taking the conversation away from other people and making it about ourselves goes on all day, every day, and is a huge relationship killer and a waste of time. Nothing useful happens here. Even if your story is riveting, don’t tell it until your companion has answered the question, “What do you see as the next most potent step you need to take?” by which time you may conclude that the story you wanted to tell is not relevant.</vt:lpstr>
      <vt:lpstr>Reflective Questions</vt:lpstr>
      <vt:lpstr>Open-ended Questions </vt:lpstr>
      <vt:lpstr>Closed-ended Questions </vt:lpstr>
      <vt:lpstr>PowerPoint Presentation</vt:lpstr>
      <vt:lpstr>Open or Closed</vt:lpstr>
      <vt:lpstr>Phrasing to avoid </vt:lpstr>
      <vt:lpstr>     You can do and use the skills that you have. The schools need you. The teachers need you. Students and parents need you.    They need your actual person: your physical personhood and your open minds and open ears and boundless compassion, sitting next to them, listening and nodding and asking questions for hours at a time.  -Dave Eggers</vt:lpstr>
    </vt:vector>
  </TitlesOfParts>
  <Company>Allegheny Intermediate Unit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christopher.caton</dc:creator>
  <cp:lastModifiedBy>christopher.caton</cp:lastModifiedBy>
  <cp:revision>4</cp:revision>
  <dcterms:created xsi:type="dcterms:W3CDTF">2012-10-17T11:19:11Z</dcterms:created>
  <dcterms:modified xsi:type="dcterms:W3CDTF">2012-10-17T11:52:12Z</dcterms:modified>
</cp:coreProperties>
</file>